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077" r:id="rId2"/>
    <p:sldId id="1078" r:id="rId3"/>
    <p:sldId id="1677" r:id="rId4"/>
    <p:sldId id="1676" r:id="rId5"/>
    <p:sldId id="1683" r:id="rId6"/>
    <p:sldId id="1678" r:id="rId7"/>
    <p:sldId id="1679" r:id="rId8"/>
    <p:sldId id="1681" r:id="rId9"/>
    <p:sldId id="16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7036A-61B6-4B75-A2BD-7F8E6F34406F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39959-BB48-4C18-8215-7FF0E32880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90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A69FB0-FACA-4FEB-BCEB-4D285D820F0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566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DA5DDA34-454A-4B15-85F2-5E8C012B8A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15142" y="0"/>
            <a:ext cx="1598023" cy="2081716"/>
          </a:xfrm>
          <a:prstGeom prst="rect">
            <a:avLst/>
          </a:prstGeom>
        </p:spPr>
      </p:pic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290B96D9-3AE0-40A4-87E2-9D3112106D1D}"/>
              </a:ext>
            </a:extLst>
          </p:cNvPr>
          <p:cNvSpPr txBox="1">
            <a:spLocks/>
          </p:cNvSpPr>
          <p:nvPr userDrawn="1"/>
        </p:nvSpPr>
        <p:spPr>
          <a:xfrm>
            <a:off x="1080868" y="6280876"/>
            <a:ext cx="10030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Tourism Concepts, Theories and Models © Bob McKercher and Bruce Prideaux. All rights reserved 2021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7F2E45-F5E1-4138-8656-E3300DA9BB0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565" y="6110142"/>
            <a:ext cx="713496" cy="68701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BDC231-4372-4CD7-AED4-FCDD50E9BDC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90811" y="6110142"/>
            <a:ext cx="713496" cy="68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9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998E2-423A-40CD-B775-844E0FFB0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32C4-8043-4A85-8FC9-154730D70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F26126-A2CC-4955-ABE4-933606D61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18DB4-8848-4222-8607-F2C14F0C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2CE4C-28D3-44F1-B52D-6F490F6A3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14800-136D-4999-A63C-7112DD8C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59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C9290-416C-4527-AE14-3C4759D9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16FFA6-2F62-43D7-8685-0A1E12CEE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44499-6A47-40C7-AF95-1D223FCD7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C2A9E2-56C5-48C6-ADF4-D1E743477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7B265-28CE-4749-8692-1CB2FB21D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14945-0C19-4DCE-AC25-20777BFA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809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281CF-FACB-4879-9F11-91F42576C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2A3D02-E67B-4741-8594-18A78DEF3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E1D3A-5ED5-4671-A5BF-32C1C6D8C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9B7F9-1BA3-412B-9F3F-BDA0C74DE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965E2-F7FE-4E40-9E36-6B9E8D8A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645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3BC3C8-A06B-4B01-9468-3AAD843313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1DE08F-F306-4633-BF0B-5B24AB125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38BAD-D865-46AA-B5E1-C99D08AD9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3072E-B358-43AC-88A3-FAF8930D6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D206F-1023-4E46-9D18-3C9E92147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666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DA5DDA34-454A-4B15-85F2-5E8C012B8A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953" y="0"/>
            <a:ext cx="1598023" cy="2081716"/>
          </a:xfrm>
          <a:prstGeom prst="rect">
            <a:avLst/>
          </a:prstGeom>
        </p:spPr>
      </p:pic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290B96D9-3AE0-40A4-87E2-9D3112106D1D}"/>
              </a:ext>
            </a:extLst>
          </p:cNvPr>
          <p:cNvSpPr txBox="1">
            <a:spLocks/>
          </p:cNvSpPr>
          <p:nvPr userDrawn="1"/>
        </p:nvSpPr>
        <p:spPr>
          <a:xfrm>
            <a:off x="1041679" y="6280876"/>
            <a:ext cx="10030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Tourism Concepts, Theories and Models © Bob McKercher and Bruce Prideaux. All rights reserved 2021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7F2E45-F5E1-4138-8656-E3300DA9BB0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376" y="6110142"/>
            <a:ext cx="713496" cy="68701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BDC231-4372-4CD7-AED4-FCDD50E9BDC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90811" y="6110142"/>
            <a:ext cx="713496" cy="68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21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5023D-2C20-4707-9460-ED94CF7FF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F15FF-863B-4A9C-8384-FC262EABE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725F5-F985-41BD-A0A1-3AD6CC798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E53F6-FCEB-4548-9442-EECD1C019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5FCB-BCE5-449C-93B1-F51EE3A6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91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AAFC7-F46F-48AF-9523-B188B8510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B7E68-7A24-4CC5-8D7C-EEA346DFD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BE188-177F-41A7-96C3-FF762B2BE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53209-7E9C-46BF-9884-ADEC5EE8F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763CF-15F3-4E8F-811B-082B8A74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90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101CB-652A-40B3-856E-56040DA69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40924-7EDA-4539-A9A6-A946AE280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1A40B-AA83-46EB-9EE8-3C1BDC74D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00F56-12AF-4FD7-8BEA-C87BAB884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E85A8-F926-449F-A93D-56139FC9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31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D7C5D-E434-49BD-80D3-429ACF2D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B382D-9FD7-4A67-91DE-B9B432B76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E536E-D796-45F3-A092-C28E6F52F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0DA5BD-7BBD-49EE-8B0D-882BE258D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AC610-B620-4188-BC58-993B3401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470CA-B180-4C75-BA37-FA8AA7415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49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99FBE-D809-40D3-9ADE-2AAFE04EE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836A8C-6D17-4DA2-8AF0-67A08D640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FB854-E817-4F56-B85F-587607CF9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6D4E25-94AA-4801-A363-6586296F98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CF75C9-079B-40A6-8216-B9DFE3D31A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4105BB-E1C5-49B6-9002-0FD47331F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D40D99-7BA0-461B-BFB6-A3ECF5133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016CD5-2C38-4A01-85E9-9CCAE8379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C919-DAF1-4039-8966-7EF920901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CB55F-E3D3-45EC-AB1E-D19205F3C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A229E-3469-4776-87F9-250D0160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1BAABB-116B-4F32-8797-422BF0DF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34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6BB650-5FC4-44F5-9999-FCF6D758D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DD3A0F-70EC-4290-BE5C-839E540E0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B3CBD-7767-49BE-B07F-9BF995F6B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20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DA5DDA34-454A-4B15-85F2-5E8C012B8A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953" y="0"/>
            <a:ext cx="1598023" cy="2081716"/>
          </a:xfrm>
          <a:prstGeom prst="rect">
            <a:avLst/>
          </a:prstGeom>
        </p:spPr>
      </p:pic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290B96D9-3AE0-40A4-87E2-9D3112106D1D}"/>
              </a:ext>
            </a:extLst>
          </p:cNvPr>
          <p:cNvSpPr txBox="1">
            <a:spLocks/>
          </p:cNvSpPr>
          <p:nvPr userDrawn="1"/>
        </p:nvSpPr>
        <p:spPr>
          <a:xfrm>
            <a:off x="1041679" y="6280876"/>
            <a:ext cx="10030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Tourism Concepts, Theories and Models © Bob McKercher and Bruce Prideaux. All rights reserved 2021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7F2E45-F5E1-4138-8656-E3300DA9BB0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376" y="6110142"/>
            <a:ext cx="713496" cy="68701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BDC231-4372-4CD7-AED4-FCDD50E9BDC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90811" y="6110142"/>
            <a:ext cx="713496" cy="68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57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AF0339-7370-4CFD-8168-0C31E97C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48666-D82C-4D6F-AE90-74D44DC35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42BC-8ADE-44A1-ABD9-4DB41D8455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1D6E4-46A0-4188-8B30-42FDF18D576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203D5-88E5-492D-85E5-FB3B26B525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E50BA-99E2-49B7-A184-A2820C71F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A4F13-2163-4E25-91AB-D80E2CBD11C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F75EC15B-9D7E-47A1-92F0-2B016453AED3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2079" y="0"/>
            <a:ext cx="1598023" cy="2081716"/>
          </a:xfrm>
          <a:prstGeom prst="rect">
            <a:avLst/>
          </a:prstGeom>
        </p:spPr>
      </p:pic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57C552AF-DB04-4ED2-A123-9B35B7D4D0E6}"/>
              </a:ext>
            </a:extLst>
          </p:cNvPr>
          <p:cNvSpPr txBox="1">
            <a:spLocks/>
          </p:cNvSpPr>
          <p:nvPr userDrawn="1"/>
        </p:nvSpPr>
        <p:spPr>
          <a:xfrm>
            <a:off x="1067805" y="6280876"/>
            <a:ext cx="10030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Tourism Concepts, Theories and Models © Bob McKercher and Bruce Prideaux. All rights reserved 2021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163BBB9A-FBB4-42B9-99BB-D4C9940326E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502" y="6110142"/>
            <a:ext cx="713496" cy="687013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F61D51-49BC-4FE5-9206-9076F133CF6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7748" y="6110142"/>
            <a:ext cx="713496" cy="68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9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6" r:id="rId10"/>
    <p:sldLayoutId id="2147483657" r:id="rId11"/>
    <p:sldLayoutId id="2147483658" r:id="rId12"/>
    <p:sldLayoutId id="2147483659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Zls-4gwgSw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676401" y="1989139"/>
            <a:ext cx="881221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 dirty="0"/>
              <a:t>Chapter 16: </a:t>
            </a:r>
            <a:r>
              <a:rPr lang="en-HK" sz="4000" b="1" dirty="0"/>
              <a:t>Tourism Planning</a:t>
            </a:r>
            <a:endParaRPr lang="en-GB" altLang="en-US" sz="4000" b="1" dirty="0"/>
          </a:p>
          <a:p>
            <a:pPr algn="ctr" eaLnBrk="1" hangingPunct="1"/>
            <a:endParaRPr lang="en-US" altLang="en-US" sz="4000" b="1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524000" y="43934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0408FB-E65D-41A2-A114-33E23165DC5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8000" y="15798"/>
            <a:ext cx="1523999" cy="1985287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4453021C-AE19-42AD-9A7A-3BCEB6D03D7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0000" y="6084016"/>
            <a:ext cx="713496" cy="68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63947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Learning Objectives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difference between planning and policy </a:t>
            </a:r>
          </a:p>
          <a:p>
            <a:r>
              <a:rPr lang="en-US" dirty="0"/>
              <a:t>Identify and describe the scales of planning </a:t>
            </a:r>
          </a:p>
          <a:p>
            <a:r>
              <a:rPr lang="en-US" dirty="0"/>
              <a:t>Explain the need to consider new approaches to planning in the future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6271A5-1481-451D-8512-DF246C0B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550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5D9ED-885E-49E4-9210-3BDEAB02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Tourism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19BBC-BE5E-4CCB-B118-C0B7C4F2B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Dredge and Jennings (2007) define planning as a “strategic activity comprising a number of stages that lead to the determination of a course of action to meet predetermined goals. Planning is concerned with the future; is devoted to acquiring knowledge and identifying appropriate courses of action; is about anticipating change, developing a strategic vision and facilitating political decision making; and is value-laden and political.” </a:t>
            </a:r>
            <a:endParaRPr lang="en-HK" dirty="0"/>
          </a:p>
          <a:p>
            <a:r>
              <a:rPr lang="en-US" dirty="0"/>
              <a:t>Emerged as a specialised field in the 1960s in response to growing demand for tourism </a:t>
            </a:r>
          </a:p>
          <a:p>
            <a:r>
              <a:rPr lang="en-US" dirty="0"/>
              <a:t>Governments began to support tourism planning at destination, regional and national levels, generally following a focus on investment incentives, industry organisation and spatial considerations </a:t>
            </a:r>
          </a:p>
          <a:p>
            <a:pPr lvl="1"/>
            <a:r>
              <a:rPr lang="en-US" sz="2800" dirty="0"/>
              <a:t>Essentially an exercise in matching demand with tourism products.</a:t>
            </a:r>
          </a:p>
          <a:p>
            <a:pPr lvl="1"/>
            <a:r>
              <a:rPr lang="en-US" sz="2800" dirty="0"/>
              <a:t>Often failed, highlighting the need to be more inclusive </a:t>
            </a:r>
          </a:p>
          <a:p>
            <a:r>
              <a:rPr lang="en-US" dirty="0"/>
              <a:t>Needs to occur in a policy environment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4E1DC-6A7E-4019-A3FF-7D2D50FFC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072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415D3-9989-40F0-A5D1-9A7B105DA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6236"/>
          </a:xfrm>
        </p:spPr>
        <p:txBody>
          <a:bodyPr>
            <a:normAutofit fontScale="90000"/>
          </a:bodyPr>
          <a:lstStyle/>
          <a:p>
            <a:r>
              <a:rPr lang="en-HK" dirty="0"/>
              <a:t>R</a:t>
            </a:r>
            <a:r>
              <a:rPr lang="en-US" dirty="0"/>
              <a:t>elationships between planning traditions, key themes, global development milestones and humanity’s global footprint</a:t>
            </a:r>
            <a:endParaRPr lang="en-H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10F917-A289-4F32-B4B0-639ADB1DE1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8177" y="2068123"/>
            <a:ext cx="8376105" cy="40649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1983B-2D35-4E88-AA92-EB143C1C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352840-5476-445F-8BD9-1685A13A21B9}"/>
              </a:ext>
            </a:extLst>
          </p:cNvPr>
          <p:cNvSpPr txBox="1"/>
          <p:nvPr/>
        </p:nvSpPr>
        <p:spPr>
          <a:xfrm>
            <a:off x="8153400" y="6309865"/>
            <a:ext cx="2485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dirty="0"/>
              <a:t>Source: Hall 2015</a:t>
            </a:r>
          </a:p>
        </p:txBody>
      </p:sp>
    </p:spTree>
    <p:extLst>
      <p:ext uri="{BB962C8B-B14F-4D97-AF65-F5344CB8AC3E}">
        <p14:creationId xmlns:p14="http://schemas.microsoft.com/office/powerpoint/2010/main" val="285488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31E82-FBAD-4568-8169-CEDAEA1B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Prof Peter Williams talks about tourism policy and planning with multiple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DD782-315B-4D92-B371-E1D615094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8667"/>
            <a:ext cx="10515600" cy="3388296"/>
          </a:xfrm>
        </p:spPr>
        <p:txBody>
          <a:bodyPr/>
          <a:lstStyle/>
          <a:p>
            <a:pPr marL="0" indent="0" algn="ctr">
              <a:buNone/>
            </a:pPr>
            <a:r>
              <a:rPr lang="en-HK" sz="1800" u="sng" kern="18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https://www.youtube.com/watch?v=qZls-4gwgSw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0CAA26-72AF-4125-9256-145AA6874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837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C4872-5D3A-487A-992E-D9E4E04E0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approaches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81D7D-B7F3-4CC3-A843-132E1A881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Boosterism </a:t>
            </a:r>
          </a:p>
          <a:p>
            <a:r>
              <a:rPr lang="en-US" dirty="0"/>
              <a:t>Economic </a:t>
            </a:r>
          </a:p>
          <a:p>
            <a:r>
              <a:rPr lang="en-US" dirty="0"/>
              <a:t>Physical/spatial </a:t>
            </a:r>
          </a:p>
          <a:p>
            <a:r>
              <a:rPr lang="en-US" dirty="0"/>
              <a:t>Community</a:t>
            </a:r>
          </a:p>
          <a:p>
            <a:r>
              <a:rPr lang="en-US" dirty="0"/>
              <a:t>Sustainable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(Getz 1987, Hall 2000)</a:t>
            </a:r>
            <a:endParaRPr lang="en-HK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F6D2A-7B70-4108-8597-A6166AA6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222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F309A-6A27-4DBB-9F56-60910492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Planning typologies (Dredge and Jenkins 2007)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D1E12-67E8-4E09-8CBE-A414041D8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Industry development planning and policy – use of financial measures and tools such as incentives and tax breaks to strengthen industry capacity </a:t>
            </a:r>
          </a:p>
          <a:p>
            <a:r>
              <a:rPr lang="en-US" dirty="0"/>
              <a:t>Market planning and policy – promote the development and expansion of markets with the aim of product development and diversification </a:t>
            </a:r>
          </a:p>
          <a:p>
            <a:r>
              <a:rPr lang="en-US" dirty="0"/>
              <a:t>Spacio-physical destination planning and policy – spatial destination planning, modelling and relationships between attractions, services, origins, transport routes and marketing </a:t>
            </a:r>
          </a:p>
          <a:p>
            <a:r>
              <a:rPr lang="en-US" dirty="0"/>
              <a:t>Conflict management planning and policy – measures to mitigate the social, cultural, environmental and economic effects of tourism on local destinations. </a:t>
            </a:r>
          </a:p>
          <a:p>
            <a:r>
              <a:rPr lang="en-US" dirty="0"/>
              <a:t>Communicative tourism planning and policy- establishing collaborative dialogue where multiple stakeholders are involved </a:t>
            </a:r>
          </a:p>
          <a:p>
            <a:r>
              <a:rPr lang="en-US" dirty="0"/>
              <a:t>Crisis-responsive planning and policy – addressing crises as they emerge and drawing where appropriate from the previous approaches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B8C1C-3168-4448-9D51-2F8A7942E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68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72325-A3CF-44DC-997E-CA76DCE33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10 stages of planning (Lew 2007)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BE423-4145-4973-B672-3E7F2A88C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Formulation of goals and 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a goal (to solve the problem)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Collect background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guidelines for assessing alternative plan scenarios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alternative plan scenarios, including policies and guidelines to achieve the goals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Assess alternative plans scenarios using pre-defined assessment guidelines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the preferred alternative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Implement the plan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Monitor, evaluate, and revise the Implementation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new problems and begin the process again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6CA9A-5FD9-42FF-AD83-D97874B30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51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D5CE4-8B99-4246-AE78-EF7218695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Open architecture approach - Prideaux and Thompson (2021)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586F29-1BEA-4C4A-8640-6C2DC21986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Allows various models and theories to be ‘plugged in’, on an ‘as required’ basis, as planning moves through a series of stages</a:t>
            </a:r>
          </a:p>
          <a:p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E9475-29B3-4F9B-A9ED-227BE2CF3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8E3779-BC71-4E99-BB02-C9423F953F2A}"/>
              </a:ext>
            </a:extLst>
          </p:cNvPr>
          <p:cNvSpPr txBox="1"/>
          <p:nvPr/>
        </p:nvSpPr>
        <p:spPr>
          <a:xfrm>
            <a:off x="6815059" y="5915814"/>
            <a:ext cx="4284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HK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0E59901-5811-42FB-A69F-D3498660A33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543969"/>
            <a:ext cx="518160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592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593</Words>
  <Application>Microsoft Office PowerPoint</Application>
  <PresentationFormat>Widescreen</PresentationFormat>
  <Paragraphs>54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Learning Objectives</vt:lpstr>
      <vt:lpstr>Tourism planning</vt:lpstr>
      <vt:lpstr>Relationships between planning traditions, key themes, global development milestones and humanity’s global footprint</vt:lpstr>
      <vt:lpstr>Prof Peter Williams talks about tourism policy and planning with multiple stakeholders</vt:lpstr>
      <vt:lpstr>Planning approaches</vt:lpstr>
      <vt:lpstr>Planning typologies (Dredge and Jenkins 2007) </vt:lpstr>
      <vt:lpstr>10 stages of planning (Lew 2007)</vt:lpstr>
      <vt:lpstr>Open architecture approach - Prideaux and Thompson (2021)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2021-09-07T15:35:47Z</dcterms:created>
  <dcterms:modified xsi:type="dcterms:W3CDTF">2021-09-07T15:39:15Z</dcterms:modified>
</cp:coreProperties>
</file>